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0" r:id="rId4"/>
  </p:sldMasterIdLst>
  <p:notesMasterIdLst>
    <p:notesMasterId r:id="rId31"/>
  </p:notesMasterIdLst>
  <p:handoutMasterIdLst>
    <p:handoutMasterId r:id="rId32"/>
  </p:handoutMasterIdLst>
  <p:sldIdLst>
    <p:sldId id="394" r:id="rId5"/>
    <p:sldId id="442" r:id="rId6"/>
    <p:sldId id="456" r:id="rId7"/>
    <p:sldId id="451" r:id="rId8"/>
    <p:sldId id="396" r:id="rId9"/>
    <p:sldId id="437" r:id="rId10"/>
    <p:sldId id="438" r:id="rId11"/>
    <p:sldId id="439" r:id="rId12"/>
    <p:sldId id="452" r:id="rId13"/>
    <p:sldId id="399" r:id="rId14"/>
    <p:sldId id="449" r:id="rId15"/>
    <p:sldId id="402" r:id="rId16"/>
    <p:sldId id="403" r:id="rId17"/>
    <p:sldId id="405" r:id="rId18"/>
    <p:sldId id="406" r:id="rId19"/>
    <p:sldId id="411" r:id="rId20"/>
    <p:sldId id="408" r:id="rId21"/>
    <p:sldId id="414" r:id="rId22"/>
    <p:sldId id="412" r:id="rId23"/>
    <p:sldId id="415" r:id="rId24"/>
    <p:sldId id="416" r:id="rId25"/>
    <p:sldId id="417" r:id="rId26"/>
    <p:sldId id="419" r:id="rId27"/>
    <p:sldId id="458" r:id="rId28"/>
    <p:sldId id="454" r:id="rId29"/>
    <p:sldId id="455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6C0AA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>
        <p:scale>
          <a:sx n="70" d="100"/>
          <a:sy n="70" d="100"/>
        </p:scale>
        <p:origin x="-1086" y="-56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12/21/2015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12/21/2015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7554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73864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682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96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360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1866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4036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25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97515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8943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1373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43300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809088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504240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stackoverflow.com/users/2216380/royal-b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softuni.bg/trainings/coursesinstances/details/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high-quality-cod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1.png"/><Relationship Id="rId22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High-Quality </a:t>
            </a:r>
            <a:r>
              <a:rPr lang="en-US" dirty="0"/>
              <a:t>Code:</a:t>
            </a:r>
            <a:br>
              <a:rPr lang="en-US" dirty="0"/>
            </a:br>
            <a:r>
              <a:rPr lang="en-US" dirty="0"/>
              <a:t>Course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574064"/>
            <a:ext cx="7618286" cy="778736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6341" y="3733800"/>
            <a:ext cx="4549969" cy="233261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02675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916057" y="3579860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=""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799599" cy="56546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Yonkov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Rated in the top 7% at </a:t>
            </a:r>
            <a:r>
              <a:rPr lang="en-US" sz="3000" dirty="0" smtClean="0">
                <a:hlinkClick r:id="rId2"/>
              </a:rPr>
              <a:t>Stack Overflow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4 years of programming experience mainly with Java and PHP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Solid experience as QA engineer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Top performing student from the Software University (2014)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Trainer @ Software University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Top performing student at the Software University (2014)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371012" y="1371599"/>
            <a:ext cx="1752600" cy="21360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1" name="Picture 2" descr="aboutm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447212" y="4114800"/>
            <a:ext cx="1616364" cy="21336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106946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4" y="4774096"/>
            <a:ext cx="114831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High-Quality Code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</a:t>
            </a:r>
            <a:r>
              <a:rPr lang="en-US" dirty="0" smtClean="0"/>
              <a:t>~ 48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Teamwork: </a:t>
            </a:r>
            <a:r>
              <a:rPr lang="en-US" dirty="0"/>
              <a:t>~ </a:t>
            </a:r>
            <a:r>
              <a:rPr lang="en-US" dirty="0" smtClean="0"/>
              <a:t>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21 Dec – 7 Feb 2016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 February 7, 2016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Duration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012" y="17526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14" y="3827367"/>
            <a:ext cx="4302796" cy="239456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495800"/>
            <a:ext cx="7772400" cy="896800"/>
          </a:xfrm>
        </p:spPr>
        <p:txBody>
          <a:bodyPr/>
          <a:lstStyle/>
          <a:p>
            <a:r>
              <a:rPr lang="en-US" dirty="0" smtClean="0"/>
              <a:t>High-Quality Code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177876" y="5486400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762000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5224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Labs: 10% (onsite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191000"/>
            <a:ext cx="2939100" cy="1950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smtClean="0"/>
              <a:t>ractical refactoring and unit testing </a:t>
            </a:r>
            <a:r>
              <a:rPr lang="en-US" dirty="0"/>
              <a:t>for </a:t>
            </a:r>
            <a:r>
              <a:rPr lang="en-US" dirty="0" smtClean="0"/>
              <a:t>6 hours:</a:t>
            </a:r>
          </a:p>
          <a:p>
            <a:pPr lvl="1"/>
            <a:r>
              <a:rPr lang="en-US" dirty="0" smtClean="0"/>
              <a:t>You are given an existing C# project –</a:t>
            </a:r>
            <a:r>
              <a:rPr lang="en-US" dirty="0"/>
              <a:t> </a:t>
            </a:r>
            <a:r>
              <a:rPr lang="en-US" dirty="0" smtClean="0"/>
              <a:t>bad code</a:t>
            </a:r>
          </a:p>
          <a:p>
            <a:pPr lvl="1"/>
            <a:r>
              <a:rPr lang="en-US" dirty="0" smtClean="0"/>
              <a:t>Find and fix the bugs</a:t>
            </a:r>
          </a:p>
          <a:p>
            <a:pPr lvl="1"/>
            <a:r>
              <a:rPr lang="en-US" dirty="0" smtClean="0"/>
              <a:t>Refactor the code to improve its quality</a:t>
            </a:r>
          </a:p>
          <a:p>
            <a:pPr lvl="1"/>
            <a:r>
              <a:rPr lang="en-US" dirty="0" smtClean="0"/>
              <a:t>Write unit tests</a:t>
            </a:r>
          </a:p>
          <a:p>
            <a:pPr lvl="1"/>
            <a:r>
              <a:rPr lang="en-US" dirty="0" smtClean="0"/>
              <a:t>Find performance bottlenecks</a:t>
            </a:r>
          </a:p>
          <a:p>
            <a:pPr lvl="1"/>
            <a:r>
              <a:rPr lang="en-US" dirty="0" smtClean="0"/>
              <a:t>Document the code</a:t>
            </a:r>
          </a:p>
          <a:p>
            <a:pPr lvl="1"/>
            <a:endParaRPr lang="en-US" u="sn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/>
              <a:t>Course Objectives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/>
              <a:t>Course Program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/>
              <a:t>Trainers </a:t>
            </a:r>
            <a:r>
              <a:rPr lang="en-US" sz="4000" dirty="0" smtClean="0"/>
              <a:t>Team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 smtClean="0"/>
              <a:t>Examination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 smtClean="0"/>
              <a:t>Learning Resources</a:t>
            </a:r>
            <a:endParaRPr 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0812" y="1447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252537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Do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ntro-C_-Book-Nakov-front-cover-300x42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2428000"/>
            <a:ext cx="2757472" cy="3924802"/>
          </a:xfrm>
          <a:prstGeom prst="rect">
            <a:avLst/>
          </a:prstGeom>
          <a:noFill/>
          <a:effectLst>
            <a:glow rad="76200">
              <a:srgbClr val="C6C0AA">
                <a:alpha val="40000"/>
              </a:srgb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22412" y="1924966"/>
            <a:ext cx="914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https://softuni.bg/courses/high-quality-code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522412" y="5627710"/>
            <a:ext cx="914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HQC </a:t>
            </a:r>
            <a:r>
              <a:rPr lang="en-US" dirty="0" smtClean="0"/>
              <a:t>– </a:t>
            </a:r>
            <a:r>
              <a:rPr lang="en-US" dirty="0"/>
              <a:t>Course Introduction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4988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8878395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1392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47197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39" y="2576125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834779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 Quality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26" name="Picture 2" descr="http://rack.2.mshcdn.com/media/ZgkyMDEzLzA1LzA5L2RiL1Rlc2xhTW9kZWxTLjY2YzRlLmpwZwpwCXRodW1iCTEyMDB4NjI3IwplCWpwZw/651c4379/334/Tesla-Model-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60" y="1440402"/>
            <a:ext cx="6019800" cy="31453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High-Quality Code</a:t>
            </a:r>
            <a:br>
              <a:rPr lang="en-US" dirty="0" smtClean="0"/>
            </a:br>
            <a:r>
              <a:rPr lang="en-US" dirty="0" smtClean="0"/>
              <a:t>Course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088284" y="5678768"/>
            <a:ext cx="9654328" cy="719034"/>
          </a:xfrm>
        </p:spPr>
        <p:txBody>
          <a:bodyPr/>
          <a:lstStyle/>
          <a:p>
            <a:r>
              <a:rPr lang="en-US" dirty="0" smtClean="0"/>
              <a:t>What Will Be Covered </a:t>
            </a:r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US" dirty="0"/>
              <a:t>C</a:t>
            </a:r>
            <a:r>
              <a:rPr lang="en-US" dirty="0" smtClean="0"/>
              <a:t>ourse?</a:t>
            </a:r>
            <a:endParaRPr lang="en-US" dirty="0"/>
          </a:p>
        </p:txBody>
      </p:sp>
      <p:pic>
        <p:nvPicPr>
          <p:cNvPr id="7170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2" y="838200"/>
            <a:ext cx="3453500" cy="28562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lan, projec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6491" y="2819715"/>
            <a:ext cx="2576386" cy="19327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cuments, fold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2315789"/>
            <a:ext cx="2980860" cy="2236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493130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25780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Course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r>
              <a:rPr lang="en-US" sz="3200" dirty="0" smtClean="0"/>
              <a:t>.</a:t>
            </a:r>
            <a:r>
              <a:rPr lang="bg-BG" sz="3200" dirty="0" smtClean="0"/>
              <a:t>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3200" dirty="0" smtClean="0"/>
              <a:t> to High-Quality Programming Code.</a:t>
            </a:r>
            <a:endParaRPr lang="en-US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Correctly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Naming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Identifiers</a:t>
            </a:r>
            <a:r>
              <a:rPr lang="en-US" sz="3200" dirty="0"/>
              <a:t> in the </a:t>
            </a:r>
            <a:r>
              <a:rPr lang="en-US" sz="3200" dirty="0" smtClean="0"/>
              <a:t>Code</a:t>
            </a:r>
            <a:r>
              <a:rPr lang="bg-BG" sz="3200" dirty="0" smtClean="0"/>
              <a:t> </a:t>
            </a:r>
            <a:r>
              <a:rPr lang="en-US" sz="3200" dirty="0" smtClean="0"/>
              <a:t>(Classes, Properties, Methods, Parameters, Variables, etc.)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Correctly.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Code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r>
              <a:rPr lang="en-US" sz="3200" dirty="0"/>
              <a:t> and </a:t>
            </a:r>
            <a:r>
              <a:rPr lang="en-US" sz="3200" dirty="0" smtClean="0"/>
              <a:t>Comments</a:t>
            </a:r>
            <a:endParaRPr lang="bg-BG" sz="3200" dirty="0" smtClean="0"/>
          </a:p>
          <a:p>
            <a:pPr marL="514350" lvl="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Using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  <a:r>
              <a:rPr lang="en-US" sz="3200" dirty="0"/>
              <a:t>, Data, Expressions and </a:t>
            </a:r>
            <a:r>
              <a:rPr lang="en-US" sz="3200" dirty="0" smtClean="0"/>
              <a:t>Constants.</a:t>
            </a:r>
            <a:br>
              <a:rPr lang="en-US" sz="3200" dirty="0" smtClean="0"/>
            </a:br>
            <a:r>
              <a:rPr lang="en-US" sz="3200" dirty="0" smtClean="0"/>
              <a:t>Using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Structures</a:t>
            </a:r>
            <a:r>
              <a:rPr lang="en-US" sz="3200" dirty="0" smtClean="0"/>
              <a:t> - Conditional </a:t>
            </a:r>
            <a:r>
              <a:rPr lang="en-US" sz="3200" dirty="0"/>
              <a:t>Statements and </a:t>
            </a:r>
            <a:r>
              <a:rPr lang="en-US" sz="3200" dirty="0" smtClean="0"/>
              <a:t>Loops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High-Quality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  <a:r>
              <a:rPr lang="en-US" sz="3200" dirty="0" smtClean="0"/>
              <a:t>, Cohesion </a:t>
            </a:r>
            <a:r>
              <a:rPr lang="en-US" sz="3200" dirty="0"/>
              <a:t>and </a:t>
            </a:r>
            <a:r>
              <a:rPr lang="en-US" sz="3200" dirty="0" smtClean="0"/>
              <a:t>Coupling.</a:t>
            </a:r>
            <a:br>
              <a:rPr lang="en-US" sz="3200" dirty="0" smtClean="0"/>
            </a:br>
            <a:r>
              <a:rPr lang="en-US" sz="3200" dirty="0" smtClean="0"/>
              <a:t>High-Quality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sz="3200" dirty="0"/>
              <a:t> and Class </a:t>
            </a:r>
            <a:r>
              <a:rPr lang="en-US" sz="3200" dirty="0" smtClean="0"/>
              <a:t>Hierarchies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</a:t>
            </a:r>
          </a:p>
        </p:txBody>
      </p:sp>
    </p:spTree>
    <p:extLst>
      <p:ext uri="{BB962C8B-B14F-4D97-AF65-F5344CB8AC3E}">
        <p14:creationId xmlns="" xmlns:p14="http://schemas.microsoft.com/office/powerpoint/2010/main" val="18755132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Defensive Programming and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Exceptions</a:t>
            </a:r>
            <a:r>
              <a:rPr lang="en-US" sz="3200" dirty="0"/>
              <a:t>. </a:t>
            </a:r>
            <a:br>
              <a:rPr lang="en-US" sz="3200" dirty="0"/>
            </a:b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Performance</a:t>
            </a:r>
            <a:r>
              <a:rPr lang="en-US" sz="3200" dirty="0"/>
              <a:t> Tuning and Code </a:t>
            </a:r>
            <a:r>
              <a:rPr lang="en-US" sz="3200" dirty="0" smtClean="0"/>
              <a:t>Optimization</a:t>
            </a:r>
          </a:p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Unit Testing</a:t>
            </a:r>
          </a:p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Workshop: Find Your Way in a Big Project</a:t>
            </a:r>
          </a:p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Mocking. Test-Driven Development</a:t>
            </a:r>
          </a:p>
          <a:p>
            <a:pPr marL="631825" lvl="0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SOLID Principles,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DRY, YAGNI, KISS, DIP, …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Debugging Techniques</a:t>
            </a:r>
          </a:p>
          <a:p>
            <a:pPr marL="631825" lvl="0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Refactoring</a:t>
            </a:r>
          </a:p>
          <a:p>
            <a:pPr marL="631825" lvl="0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Lab: Refactoring, Unit Testing and Mocking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84164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Exam Preparation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/>
              <a:t>Teamwork Project Defense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/>
              <a:t>Design Patterns: Creational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/>
              <a:t>Design Patterns: Structural and Behavioral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Lab: Design Patterns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/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341870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840</Words>
  <Application>Microsoft Office PowerPoint</Application>
  <PresentationFormat>Custom</PresentationFormat>
  <Paragraphs>195</Paragraphs>
  <Slides>26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SoftUni 16x9</vt:lpstr>
      <vt:lpstr>1_SoftUni 16x9</vt:lpstr>
      <vt:lpstr>3_SoftUni 16x9</vt:lpstr>
      <vt:lpstr>High-Quality Code: Course Introduction</vt:lpstr>
      <vt:lpstr>Table of Contents</vt:lpstr>
      <vt:lpstr>SoftUni Diamond Partners</vt:lpstr>
      <vt:lpstr>SoftUni: Levels, Modules, Schedule</vt:lpstr>
      <vt:lpstr>High Quality Code</vt:lpstr>
      <vt:lpstr>High-Quality Code Course Program</vt:lpstr>
      <vt:lpstr>The Course Program</vt:lpstr>
      <vt:lpstr>The Course Program (2)</vt:lpstr>
      <vt:lpstr>The Course Program (3)</vt:lpstr>
      <vt:lpstr>The Trainers Team</vt:lpstr>
      <vt:lpstr>Trainers Team </vt:lpstr>
      <vt:lpstr>High-Quality Code Course: More Details </vt:lpstr>
      <vt:lpstr>Course Duration</vt:lpstr>
      <vt:lpstr>Why English?</vt:lpstr>
      <vt:lpstr>High-Quality Code Course</vt:lpstr>
      <vt:lpstr>Scoring System for the Course</vt:lpstr>
      <vt:lpstr>The Exam</vt:lpstr>
      <vt:lpstr>Homework Assignments</vt:lpstr>
      <vt:lpstr>Homework Peer Reviews</vt:lpstr>
      <vt:lpstr>Resources</vt:lpstr>
      <vt:lpstr>Course Web Site &amp; Forums</vt:lpstr>
      <vt:lpstr>Slides and Videos</vt:lpstr>
      <vt:lpstr>Software University Learning System (SULS)</vt:lpstr>
      <vt:lpstr>  HQC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2015-12-21T11:46:41Z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